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3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predrag.mijajlovic\My%20Documents\Odjeljenje%20Ispitivanja\Tehnicki%20izvjestaji\MTR%20CGES%202012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predrag.mijajlovic\My%20Documents\Odjeljenje%20Ispitivanja\Tehnicki%20izvjestaji\MTR%20CGES%202012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predrag.mijajlovic\My%20Documents\Odjeljenje%20Ispitivanja\Tehnicki%20izvjestaji\MTR%20CGES%202012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predrag.mijajlovic\My%20Documents\Odjeljenje%20Ispitivanja\Tehnicki%20izvjestaji\MTR%20CGES%202012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predrag.mijajlovic\My%20Documents\Odjeljenje%20Ispitivanja\Tehnicki%20izvjestaji\MTR%20CGES%202012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predrag.mijajlovic\My%20Documents\Odjeljenje%20Ispitivanja\Tehnicki%20izvjestaji\MTR%20CGES%202012.xls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C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Dijagrami!$A$13</c:f>
              <c:strCache>
                <c:ptCount val="1"/>
                <c:pt idx="0">
                  <c:v>STR</c:v>
                </c:pt>
              </c:strCache>
            </c:strRef>
          </c:tx>
          <c:spPr>
            <a:solidFill>
              <a:srgbClr val="FF0000"/>
            </a:solidFill>
          </c:spPr>
          <c:explosion val="25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Dijagrami!$B$12:$D$12</c:f>
              <c:strCache>
                <c:ptCount val="3"/>
                <c:pt idx="0">
                  <c:v>110 kV</c:v>
                </c:pt>
                <c:pt idx="1">
                  <c:v>220 kV</c:v>
                </c:pt>
                <c:pt idx="2">
                  <c:v>400 kV</c:v>
                </c:pt>
              </c:strCache>
            </c:strRef>
          </c:cat>
          <c:val>
            <c:numRef>
              <c:f>Dijagrami!$B$13:$D$13</c:f>
              <c:numCache>
                <c:formatCode>General</c:formatCode>
                <c:ptCount val="3"/>
                <c:pt idx="0">
                  <c:v>270</c:v>
                </c:pt>
                <c:pt idx="1">
                  <c:v>48</c:v>
                </c:pt>
                <c:pt idx="2">
                  <c:v>39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C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Dijagrami!$A$13</c:f>
              <c:strCache>
                <c:ptCount val="1"/>
                <c:pt idx="0">
                  <c:v>NTR</c:v>
                </c:pt>
              </c:strCache>
            </c:strRef>
          </c:tx>
          <c:spPr>
            <a:solidFill>
              <a:srgbClr val="FF0000"/>
            </a:solidFill>
          </c:spPr>
          <c:explosion val="25"/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00B0F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Dijagrami!$B$12:$D$12</c:f>
              <c:strCache>
                <c:ptCount val="3"/>
                <c:pt idx="0">
                  <c:v>110 kV</c:v>
                </c:pt>
                <c:pt idx="1">
                  <c:v>220 kV</c:v>
                </c:pt>
                <c:pt idx="2">
                  <c:v>400 kV</c:v>
                </c:pt>
              </c:strCache>
            </c:strRef>
          </c:cat>
          <c:val>
            <c:numRef>
              <c:f>Dijagrami!$B$13:$D$13</c:f>
              <c:numCache>
                <c:formatCode>General</c:formatCode>
                <c:ptCount val="3"/>
                <c:pt idx="0">
                  <c:v>185</c:v>
                </c:pt>
                <c:pt idx="1">
                  <c:v>36</c:v>
                </c:pt>
                <c:pt idx="2">
                  <c:v>42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C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sr-Latn-CS" sz="1800"/>
              <a:t>MTR</a:t>
            </a:r>
            <a:r>
              <a:rPr lang="sr-Latn-CS" sz="1800" baseline="0"/>
              <a:t> </a:t>
            </a:r>
          </a:p>
          <a:p>
            <a:pPr>
              <a:defRPr sz="1800"/>
            </a:pPr>
            <a:r>
              <a:rPr lang="sr-Latn-CS" sz="1800" baseline="0"/>
              <a:t>ocijenjeni kao loši</a:t>
            </a:r>
            <a:endParaRPr lang="sr-Latn-CS" sz="1800"/>
          </a:p>
        </c:rich>
      </c:tx>
      <c:layout>
        <c:manualLayout>
          <c:xMode val="edge"/>
          <c:yMode val="edge"/>
          <c:x val="0.31591302791696491"/>
          <c:y val="6.5005590313295433E-2"/>
        </c:manualLayout>
      </c:layout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Dijagrami!$K$18</c:f>
              <c:strCache>
                <c:ptCount val="1"/>
                <c:pt idx="0">
                  <c:v>STR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Dijagrami!$J$19:$J$21</c:f>
              <c:strCache>
                <c:ptCount val="3"/>
                <c:pt idx="0">
                  <c:v>110 kV</c:v>
                </c:pt>
                <c:pt idx="1">
                  <c:v>220 kV</c:v>
                </c:pt>
                <c:pt idx="2">
                  <c:v>400 kV</c:v>
                </c:pt>
              </c:strCache>
            </c:strRef>
          </c:cat>
          <c:val>
            <c:numRef>
              <c:f>Dijagrami!$K$19:$K$21</c:f>
              <c:numCache>
                <c:formatCode>General</c:formatCode>
                <c:ptCount val="3"/>
                <c:pt idx="0">
                  <c:v>14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Dijagrami!$L$18</c:f>
              <c:strCache>
                <c:ptCount val="1"/>
                <c:pt idx="0">
                  <c:v>NTR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Dijagrami!$J$19:$J$21</c:f>
              <c:strCache>
                <c:ptCount val="3"/>
                <c:pt idx="0">
                  <c:v>110 kV</c:v>
                </c:pt>
                <c:pt idx="1">
                  <c:v>220 kV</c:v>
                </c:pt>
                <c:pt idx="2">
                  <c:v>400 kV</c:v>
                </c:pt>
              </c:strCache>
            </c:strRef>
          </c:cat>
          <c:val>
            <c:numRef>
              <c:f>Dijagrami!$L$19:$L$21</c:f>
              <c:numCache>
                <c:formatCode>General</c:formatCode>
                <c:ptCount val="3"/>
                <c:pt idx="0">
                  <c:v>6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8911104"/>
        <c:axId val="138941568"/>
        <c:axId val="0"/>
      </c:bar3DChart>
      <c:catAx>
        <c:axId val="138911104"/>
        <c:scaling>
          <c:orientation val="minMax"/>
        </c:scaling>
        <c:delete val="0"/>
        <c:axPos val="b"/>
        <c:majorTickMark val="out"/>
        <c:minorTickMark val="none"/>
        <c:tickLblPos val="nextTo"/>
        <c:crossAx val="138941568"/>
        <c:crosses val="autoZero"/>
        <c:auto val="1"/>
        <c:lblAlgn val="ctr"/>
        <c:lblOffset val="100"/>
        <c:noMultiLvlLbl val="0"/>
      </c:catAx>
      <c:valAx>
        <c:axId val="13894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9111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gradFill>
        <a:gsLst>
          <a:gs pos="0">
            <a:srgbClr val="FFFF00"/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C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sr-Latn-CS" sz="1400"/>
              <a:t>MTR</a:t>
            </a:r>
            <a:r>
              <a:rPr lang="sr-Latn-CS" sz="1400" baseline="0"/>
              <a:t> </a:t>
            </a:r>
          </a:p>
          <a:p>
            <a:pPr>
              <a:defRPr sz="1400"/>
            </a:pPr>
            <a:r>
              <a:rPr lang="sr-Latn-CS" sz="1400" baseline="0"/>
              <a:t>zahtijevaju pojačanu kontrolu</a:t>
            </a:r>
            <a:endParaRPr lang="sr-Latn-CS" sz="1400"/>
          </a:p>
        </c:rich>
      </c:tx>
      <c:layout>
        <c:manualLayout>
          <c:xMode val="edge"/>
          <c:yMode val="edge"/>
          <c:x val="0.28409482042592782"/>
          <c:y val="9.5188312877380818E-2"/>
        </c:manualLayout>
      </c:layout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Dijagrami!$K$18</c:f>
              <c:strCache>
                <c:ptCount val="1"/>
                <c:pt idx="0">
                  <c:v>STR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Dijagrami!$J$19:$J$21</c:f>
              <c:strCache>
                <c:ptCount val="3"/>
                <c:pt idx="0">
                  <c:v>110 kV</c:v>
                </c:pt>
                <c:pt idx="1">
                  <c:v>220 kV</c:v>
                </c:pt>
                <c:pt idx="2">
                  <c:v>400 kV</c:v>
                </c:pt>
              </c:strCache>
            </c:strRef>
          </c:cat>
          <c:val>
            <c:numRef>
              <c:f>Dijagrami!$K$19:$K$21</c:f>
              <c:numCache>
                <c:formatCode>General</c:formatCode>
                <c:ptCount val="3"/>
                <c:pt idx="0">
                  <c:v>44</c:v>
                </c:pt>
                <c:pt idx="1">
                  <c:v>8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Dijagrami!$L$18</c:f>
              <c:strCache>
                <c:ptCount val="1"/>
                <c:pt idx="0">
                  <c:v>NTR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Dijagrami!$J$19:$J$21</c:f>
              <c:strCache>
                <c:ptCount val="3"/>
                <c:pt idx="0">
                  <c:v>110 kV</c:v>
                </c:pt>
                <c:pt idx="1">
                  <c:v>220 kV</c:v>
                </c:pt>
                <c:pt idx="2">
                  <c:v>400 kV</c:v>
                </c:pt>
              </c:strCache>
            </c:strRef>
          </c:cat>
          <c:val>
            <c:numRef>
              <c:f>Dijagrami!$L$19:$L$21</c:f>
              <c:numCache>
                <c:formatCode>General</c:formatCode>
                <c:ptCount val="3"/>
                <c:pt idx="0">
                  <c:v>11</c:v>
                </c:pt>
                <c:pt idx="1">
                  <c:v>10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8987776"/>
        <c:axId val="138997760"/>
        <c:axId val="0"/>
      </c:bar3DChart>
      <c:catAx>
        <c:axId val="138987776"/>
        <c:scaling>
          <c:orientation val="minMax"/>
        </c:scaling>
        <c:delete val="0"/>
        <c:axPos val="b"/>
        <c:majorTickMark val="out"/>
        <c:minorTickMark val="none"/>
        <c:tickLblPos val="nextTo"/>
        <c:crossAx val="138997760"/>
        <c:crosses val="autoZero"/>
        <c:auto val="1"/>
        <c:lblAlgn val="ctr"/>
        <c:lblOffset val="100"/>
        <c:noMultiLvlLbl val="0"/>
      </c:catAx>
      <c:valAx>
        <c:axId val="138997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9877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gradFill>
        <a:gsLst>
          <a:gs pos="0">
            <a:srgbClr val="FFFF00"/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C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>
                <a:solidFill>
                  <a:srgbClr val="FFFF00"/>
                </a:solidFill>
              </a:defRPr>
            </a:pPr>
            <a:r>
              <a:rPr lang="sr-Latn-CS" sz="1800">
                <a:solidFill>
                  <a:srgbClr val="FFFF00"/>
                </a:solidFill>
              </a:rPr>
              <a:t>STR </a:t>
            </a:r>
            <a:r>
              <a:rPr lang="en-US" sz="1800">
                <a:solidFill>
                  <a:srgbClr val="FFFF00"/>
                </a:solidFill>
              </a:rPr>
              <a:t>110 kV</a:t>
            </a:r>
            <a:endParaRPr lang="sr-Latn-CS" sz="1800">
              <a:solidFill>
                <a:srgbClr val="FFFF00"/>
              </a:solidFill>
            </a:endParaRPr>
          </a:p>
          <a:p>
            <a:pPr>
              <a:defRPr sz="1800">
                <a:solidFill>
                  <a:srgbClr val="FFFF00"/>
                </a:solidFill>
              </a:defRPr>
            </a:pPr>
            <a:r>
              <a:rPr lang="sr-Latn-CS" sz="1800">
                <a:solidFill>
                  <a:srgbClr val="FFFF00"/>
                </a:solidFill>
              </a:rPr>
              <a:t>preporučena obavezna zamjena</a:t>
            </a:r>
            <a:endParaRPr lang="en-US" sz="1800">
              <a:solidFill>
                <a:srgbClr val="FFFF00"/>
              </a:solidFill>
            </a:endParaRPr>
          </a:p>
        </c:rich>
      </c:tx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Dijagrami!$J$25</c:f>
              <c:strCache>
                <c:ptCount val="1"/>
                <c:pt idx="0">
                  <c:v>110 kV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cat>
            <c:strRef>
              <c:f>Dijagrami!$K$24:$N$24</c:f>
              <c:strCache>
                <c:ptCount val="4"/>
                <c:pt idx="0">
                  <c:v>APU</c:v>
                </c:pt>
                <c:pt idx="1">
                  <c:v>TPE 11A</c:v>
                </c:pt>
                <c:pt idx="2">
                  <c:v>TPE 11B</c:v>
                </c:pt>
                <c:pt idx="3">
                  <c:v>TPE 11C</c:v>
                </c:pt>
              </c:strCache>
            </c:strRef>
          </c:cat>
          <c:val>
            <c:numRef>
              <c:f>Dijagrami!$K$25:$N$25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0011392"/>
        <c:axId val="120013184"/>
        <c:axId val="118764864"/>
      </c:bar3DChart>
      <c:catAx>
        <c:axId val="120011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sr-Latn-RS"/>
          </a:p>
        </c:txPr>
        <c:crossAx val="120013184"/>
        <c:crosses val="autoZero"/>
        <c:auto val="1"/>
        <c:lblAlgn val="ctr"/>
        <c:lblOffset val="100"/>
        <c:noMultiLvlLbl val="0"/>
      </c:catAx>
      <c:valAx>
        <c:axId val="120013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sr-Latn-RS"/>
          </a:p>
        </c:txPr>
        <c:crossAx val="120011392"/>
        <c:crosses val="autoZero"/>
        <c:crossBetween val="between"/>
      </c:valAx>
      <c:serAx>
        <c:axId val="118764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sr-Latn-RS"/>
          </a:p>
        </c:txPr>
        <c:crossAx val="120013184"/>
        <c:crosses val="autoZero"/>
      </c:ser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C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solidFill>
                  <a:srgbClr val="FFFF00"/>
                </a:solidFill>
              </a:defRPr>
            </a:pPr>
            <a:r>
              <a:rPr lang="sr-Latn-CS" sz="1400">
                <a:solidFill>
                  <a:srgbClr val="FFFF00"/>
                </a:solidFill>
              </a:rPr>
              <a:t>NTR </a:t>
            </a:r>
            <a:r>
              <a:rPr lang="en-US" sz="1400">
                <a:solidFill>
                  <a:srgbClr val="FFFF00"/>
                </a:solidFill>
              </a:rPr>
              <a:t>110 kV</a:t>
            </a:r>
            <a:endParaRPr lang="sr-Latn-CS" sz="1400">
              <a:solidFill>
                <a:srgbClr val="FFFF00"/>
              </a:solidFill>
            </a:endParaRPr>
          </a:p>
          <a:p>
            <a:pPr>
              <a:defRPr sz="1400">
                <a:solidFill>
                  <a:srgbClr val="FFFF00"/>
                </a:solidFill>
              </a:defRPr>
            </a:pPr>
            <a:r>
              <a:rPr lang="sr-Latn-CS" sz="1400">
                <a:solidFill>
                  <a:srgbClr val="FFFF00"/>
                </a:solidFill>
              </a:rPr>
              <a:t>preporučuena</a:t>
            </a:r>
            <a:r>
              <a:rPr lang="sr-Latn-CS" sz="1400" baseline="0">
                <a:solidFill>
                  <a:srgbClr val="FFFF00"/>
                </a:solidFill>
              </a:rPr>
              <a:t> obavezna zamjena</a:t>
            </a:r>
            <a:endParaRPr lang="en-US" sz="1400">
              <a:solidFill>
                <a:srgbClr val="FFFF00"/>
              </a:solidFill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Dijagrami!$B$3</c:f>
              <c:strCache>
                <c:ptCount val="1"/>
                <c:pt idx="0">
                  <c:v>110 kV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cat>
            <c:strRef>
              <c:f>Dijagrami!$C$2:$E$2</c:f>
              <c:strCache>
                <c:ptCount val="3"/>
                <c:pt idx="0">
                  <c:v>UH 11-15</c:v>
                </c:pt>
                <c:pt idx="1">
                  <c:v>VPU 110</c:v>
                </c:pt>
                <c:pt idx="2">
                  <c:v>2VPU 123</c:v>
                </c:pt>
              </c:strCache>
            </c:strRef>
          </c:cat>
          <c:val>
            <c:numRef>
              <c:f>Dijagrami!$C$3:$E$3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0056448"/>
        <c:axId val="139075968"/>
        <c:axId val="0"/>
      </c:bar3DChart>
      <c:catAx>
        <c:axId val="120056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sr-Latn-RS"/>
          </a:p>
        </c:txPr>
        <c:crossAx val="139075968"/>
        <c:crosses val="autoZero"/>
        <c:auto val="1"/>
        <c:lblAlgn val="ctr"/>
        <c:lblOffset val="100"/>
        <c:noMultiLvlLbl val="0"/>
      </c:catAx>
      <c:valAx>
        <c:axId val="139075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sr-Latn-RS"/>
          </a:p>
        </c:txPr>
        <c:crossAx val="12005644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t>16.10.2012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t>‹#›</a:t>
            </a:fld>
            <a:endParaRPr lang="sr-Latn-C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t>16.10.2012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t>16.10.2012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t>16.10.2012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t>16.10.2012</a:t>
            </a:fld>
            <a:endParaRPr lang="sr-Latn-C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t>‹#›</a:t>
            </a:fld>
            <a:endParaRPr lang="sr-Latn-C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t>16.10.2012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t>16.10.2012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t>16.10.2012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t>16.10.2012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t>16.10.2012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t>‹#›</a:t>
            </a:fld>
            <a:endParaRPr lang="sr-Latn-C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t>16.10.2012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t>‹#›</a:t>
            </a:fld>
            <a:endParaRPr lang="sr-Latn-C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70391D2-FC5C-46CC-8593-7B564C547AD7}" type="datetimeFigureOut">
              <a:rPr lang="sr-Latn-CS" smtClean="0"/>
              <a:t>16.10.2012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CAC28DA-CA5B-4FE9-B8C9-8454FBEDB596}" type="slidenum">
              <a:rPr lang="sr-Latn-CS" smtClean="0"/>
              <a:t>‹#›</a:t>
            </a:fld>
            <a:endParaRPr lang="sr-Latn-C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060848"/>
            <a:ext cx="8375848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EKSPLOATACIONI PARAMETRI MJERNIH TRANSFORMATORA</a:t>
            </a:r>
            <a:r>
              <a:rPr lang="sr-Latn-CS" dirty="0"/>
              <a:t/>
            </a:r>
            <a:br>
              <a:rPr lang="sr-Latn-CS" dirty="0"/>
            </a:b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r-Latn-CS" dirty="0" smtClean="0"/>
              <a:t>MILOŠ RAŠKOVIĆ</a:t>
            </a:r>
          </a:p>
          <a:p>
            <a:pPr algn="ctr"/>
            <a:r>
              <a:rPr lang="sr-Latn-CS" dirty="0" smtClean="0"/>
              <a:t>PREDRAG MIJAJLOVIĆ</a:t>
            </a:r>
            <a:endParaRPr lang="sr-Latn-CS" dirty="0"/>
          </a:p>
        </p:txBody>
      </p:sp>
      <p:pic>
        <p:nvPicPr>
          <p:cNvPr id="4" name="Picture 3" descr="logo CG KO CIGR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547" y="162078"/>
            <a:ext cx="1512570" cy="95948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207447"/>
              </p:ext>
            </p:extLst>
          </p:nvPr>
        </p:nvGraphicFramePr>
        <p:xfrm>
          <a:off x="1403648" y="5301208"/>
          <a:ext cx="21336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r:id="rId4" imgW="5341680" imgH="1781280" progId="CorelDRAW.Graphic.14">
                  <p:embed/>
                </p:oleObj>
              </mc:Choice>
              <mc:Fallback>
                <p:oleObj r:id="rId4" imgW="5341680" imgH="1781280" progId="CorelDRAW.Graphic.1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5301208"/>
                        <a:ext cx="21336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296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MTR u pogonu Elektroprenosa</a:t>
            </a:r>
            <a:endParaRPr lang="sr-Latn-C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9222484"/>
              </p:ext>
            </p:extLst>
          </p:nvPr>
        </p:nvGraphicFramePr>
        <p:xfrm>
          <a:off x="395536" y="620688"/>
          <a:ext cx="360040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3673402"/>
              </p:ext>
            </p:extLst>
          </p:nvPr>
        </p:nvGraphicFramePr>
        <p:xfrm>
          <a:off x="4860032" y="1484784"/>
          <a:ext cx="381989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196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>
                <a:solidFill>
                  <a:srgbClr val="92D050"/>
                </a:solidFill>
              </a:rPr>
              <a:t>Pregled ispitanih MTR u pogonu Elektroprenosa</a:t>
            </a:r>
            <a:endParaRPr lang="sr-Latn-CS" dirty="0">
              <a:solidFill>
                <a:srgbClr val="92D05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300103"/>
              </p:ext>
            </p:extLst>
          </p:nvPr>
        </p:nvGraphicFramePr>
        <p:xfrm>
          <a:off x="1619672" y="332656"/>
          <a:ext cx="6120765" cy="1866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500"/>
                <a:gridCol w="1155700"/>
                <a:gridCol w="660400"/>
                <a:gridCol w="660400"/>
                <a:gridCol w="660400"/>
                <a:gridCol w="660400"/>
                <a:gridCol w="660400"/>
                <a:gridCol w="660400"/>
                <a:gridCol w="812165"/>
              </a:tblGrid>
              <a:tr h="50800">
                <a:tc>
                  <a:txBody>
                    <a:bodyPr/>
                    <a:lstStyle/>
                    <a:p>
                      <a:endParaRPr lang="sr-Latn-C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9550"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Naponski </a:t>
                      </a:r>
                      <a:endParaRPr lang="sr-Latn-C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STR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NTR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SVEGA UKUPNO: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9550"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nivo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D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L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D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L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110 kV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212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44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14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168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11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6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455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220 kV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37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8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24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10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84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9550"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400 kV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36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42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0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81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UKUPNO: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285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55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17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234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21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8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620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73660">
                <a:tc>
                  <a:txBody>
                    <a:bodyPr/>
                    <a:lstStyle/>
                    <a:p>
                      <a:endParaRPr lang="sr-Latn-C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r-Latn-C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5" name="Chart 4" descr="Title: MTR ocijenjeni kao loši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869986"/>
              </p:ext>
            </p:extLst>
          </p:nvPr>
        </p:nvGraphicFramePr>
        <p:xfrm>
          <a:off x="251520" y="3501008"/>
          <a:ext cx="3384376" cy="2605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 descr="Title: MTR ocijenjeni kao loši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4958238"/>
              </p:ext>
            </p:extLst>
          </p:nvPr>
        </p:nvGraphicFramePr>
        <p:xfrm>
          <a:off x="5436096" y="3573016"/>
          <a:ext cx="3513956" cy="2534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3461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88640"/>
            <a:ext cx="2664296" cy="31552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3489636"/>
            <a:ext cx="2664296" cy="31523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102" y="764704"/>
            <a:ext cx="3489852" cy="47971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764704"/>
            <a:ext cx="2520280" cy="479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197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377043"/>
              </p:ext>
            </p:extLst>
          </p:nvPr>
        </p:nvGraphicFramePr>
        <p:xfrm>
          <a:off x="683568" y="620688"/>
          <a:ext cx="396044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6206757"/>
              </p:ext>
            </p:extLst>
          </p:nvPr>
        </p:nvGraphicFramePr>
        <p:xfrm>
          <a:off x="4860032" y="2492896"/>
          <a:ext cx="381642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611560" y="6021288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CS" sz="2400" dirty="0"/>
              <a:t>MTR 110 kV za koje je preporučena obavezna zamjena</a:t>
            </a:r>
          </a:p>
        </p:txBody>
      </p:sp>
    </p:spTree>
    <p:extLst>
      <p:ext uri="{BB962C8B-B14F-4D97-AF65-F5344CB8AC3E}">
        <p14:creationId xmlns:p14="http://schemas.microsoft.com/office/powerpoint/2010/main" val="260210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89679"/>
            <a:ext cx="87129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Za određivanje optimalne rezerve MTR se u obzir mora uzeti sljedeće:</a:t>
            </a:r>
            <a:endParaRPr lang="sr-Latn-CS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hr-HR" sz="2400" dirty="0"/>
              <a:t>broj određenih tipova MTR u pogonu,</a:t>
            </a:r>
            <a:endParaRPr lang="sr-Latn-CS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hr-HR" sz="2400" dirty="0"/>
              <a:t>broj MTR istog tipa u pogonu,</a:t>
            </a:r>
            <a:endParaRPr lang="sr-Latn-CS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hr-HR" sz="2400" dirty="0"/>
              <a:t>kompletni podaci sa natpisne tablice (proizvođač, tip, fabrički broj, godina...)</a:t>
            </a:r>
            <a:endParaRPr lang="sr-Latn-CS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hr-HR" sz="2400" dirty="0"/>
              <a:t>procjena stanja broja MTR koji u slučaju havarije u postrojenju mogu da se oštete i broj mogućih oštećenja u godini dana,</a:t>
            </a:r>
            <a:endParaRPr lang="sr-Latn-CS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hr-HR" sz="2400" dirty="0"/>
              <a:t>značajna raznolikost MTR u pogledu karakteristika,</a:t>
            </a:r>
            <a:endParaRPr lang="sr-Latn-CS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hr-HR" sz="2400" dirty="0"/>
              <a:t>specifičnosti skladištenja MTR,</a:t>
            </a:r>
            <a:endParaRPr lang="sr-Latn-CS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hr-HR" sz="2400" dirty="0"/>
              <a:t>vrijeme potrebno za nabavku MTR i cijena.</a:t>
            </a:r>
            <a:endParaRPr lang="sr-Latn-CS" sz="2400" dirty="0"/>
          </a:p>
        </p:txBody>
      </p:sp>
      <p:sp>
        <p:nvSpPr>
          <p:cNvPr id="3" name="Rectangle 2"/>
          <p:cNvSpPr/>
          <p:nvPr/>
        </p:nvSpPr>
        <p:spPr>
          <a:xfrm>
            <a:off x="395536" y="4314646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/>
              <a:t>Preporučuje </a:t>
            </a:r>
            <a:r>
              <a:rPr lang="hr-HR" sz="2800" dirty="0"/>
              <a:t>se optimalan broj za stalnu rezervu: </a:t>
            </a:r>
            <a:endParaRPr lang="sr-Latn-CS" sz="28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hr-HR" sz="2800" dirty="0"/>
              <a:t>110 kV - 3 komada istih karakteristika za isti prenosni odnos</a:t>
            </a:r>
            <a:endParaRPr lang="sr-Latn-CS" sz="28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hr-HR" sz="2800" dirty="0"/>
              <a:t>220 kV i 400 kV – 2 komada istih karakteristika za isti prenosni odnos</a:t>
            </a:r>
            <a:endParaRPr lang="sr-Latn-CS" sz="2800" dirty="0"/>
          </a:p>
        </p:txBody>
      </p:sp>
    </p:spTree>
    <p:extLst>
      <p:ext uri="{BB962C8B-B14F-4D97-AF65-F5344CB8AC3E}">
        <p14:creationId xmlns:p14="http://schemas.microsoft.com/office/powerpoint/2010/main" val="1463852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924944"/>
            <a:ext cx="4419600" cy="1240287"/>
          </a:xfrm>
        </p:spPr>
        <p:txBody>
          <a:bodyPr/>
          <a:lstStyle/>
          <a:p>
            <a:pPr algn="ctr"/>
            <a:r>
              <a:rPr lang="hr-HR" dirty="0"/>
              <a:t>ZAKLJUČCI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I </a:t>
            </a:r>
            <a:r>
              <a:rPr lang="hr-HR" dirty="0"/>
              <a:t>PREDLOG MJERA</a:t>
            </a:r>
            <a:endParaRPr lang="sr-Latn-CS" dirty="0"/>
          </a:p>
        </p:txBody>
      </p:sp>
      <p:sp>
        <p:nvSpPr>
          <p:cNvPr id="5" name="Rectangle 4"/>
          <p:cNvSpPr/>
          <p:nvPr/>
        </p:nvSpPr>
        <p:spPr>
          <a:xfrm>
            <a:off x="176072" y="116632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i="1" dirty="0"/>
              <a:t>U narednom periodu je neophodno nastaviti sa redovnim godišnjim mjerenjima parcijalnih pražnjenja i termografijom mjernih transformatora. Gasnohromatografsku analizu je neophodno obaviti na sumnjivim MTR, zbog toga što parcijalna pražnjenja mogu biti prolaznog karaktera u predhavarijskom stanju.</a:t>
            </a:r>
            <a:endParaRPr lang="sr-Latn-CS" dirty="0"/>
          </a:p>
          <a:p>
            <a:pPr lvl="0"/>
            <a:r>
              <a:rPr lang="hr-HR" i="1" dirty="0"/>
              <a:t>Posebnu pažnju obratiti na tipove mjernih transformatora na kojima su utvrđena parcijalna pražnjenja i na tipove mjernih transformatora na kojima su se događali kvarovi. </a:t>
            </a:r>
            <a:endParaRPr lang="sr-Latn-CS" dirty="0"/>
          </a:p>
          <a:p>
            <a:pPr lvl="0"/>
            <a:r>
              <a:rPr lang="hr-HR" i="1" dirty="0"/>
              <a:t>Nakon demontaže MTR neophodno je obezbijediti uslove i obaviti električna ispitivanja.</a:t>
            </a:r>
            <a:endParaRPr lang="sr-Latn-CS" dirty="0"/>
          </a:p>
          <a:p>
            <a:pPr lvl="0"/>
            <a:r>
              <a:rPr lang="sr-Latn-CS" i="1" dirty="0"/>
              <a:t>Kod MTR kod kojih je zatečeno stanje okarakterisano kao „sumnjiv na kvar“, preporučuje se kvantitativna planska zamjena kroz godišnje investicione planove i opredijeljena sredstva.</a:t>
            </a:r>
            <a:endParaRPr lang="sr-Latn-CS" dirty="0"/>
          </a:p>
        </p:txBody>
      </p:sp>
      <p:sp>
        <p:nvSpPr>
          <p:cNvPr id="6" name="Rectangle 5"/>
          <p:cNvSpPr/>
          <p:nvPr/>
        </p:nvSpPr>
        <p:spPr>
          <a:xfrm>
            <a:off x="107504" y="5229200"/>
            <a:ext cx="8856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i="1" dirty="0"/>
              <a:t>Akcenat na sveobuhvatnije anlize zahtijevaće značajno detaljnije praćenje i evidentiranje eksploatacionih parametara MTR u realnom pogonu.</a:t>
            </a:r>
            <a:endParaRPr lang="sr-Latn-CS" dirty="0"/>
          </a:p>
          <a:p>
            <a:pPr lvl="0"/>
            <a:r>
              <a:rPr lang="hr-HR" i="1" dirty="0"/>
              <a:t>Neophodno je najstarije mjerne transformatore, bez obzira na stanje izolacionog sistema i dijagnostičke metode, postepeno planski mijenjati novim.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247383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37</TotalTime>
  <Words>355</Words>
  <Application>Microsoft Office PowerPoint</Application>
  <PresentationFormat>On-screen Show (4:3)</PresentationFormat>
  <Paragraphs>86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Thatch</vt:lpstr>
      <vt:lpstr>CorelDRAW.Graphic.14</vt:lpstr>
      <vt:lpstr>EKSPLOATACIONI PARAMETRI MJERNIH TRANSFORMATORA </vt:lpstr>
      <vt:lpstr>MTR u pogonu Elektroprenosa</vt:lpstr>
      <vt:lpstr>Pregled ispitanih MTR u pogonu Elektroprenosa</vt:lpstr>
      <vt:lpstr>PowerPoint Presentation</vt:lpstr>
      <vt:lpstr>PowerPoint Presentation</vt:lpstr>
      <vt:lpstr>PowerPoint Presentation</vt:lpstr>
      <vt:lpstr>ZAKLJUČCI  I PREDLOG MJERA</vt:lpstr>
    </vt:vector>
  </TitlesOfParts>
  <Company>CGES, Elektroprenos Podgorica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EKSPLOATACIONI PARAMETRI MJERNIH TRANSFORMATORA </dc:title>
  <dc:creator>predrag.mijajlovic</dc:creator>
  <cp:lastModifiedBy>predrag.mijajlovic</cp:lastModifiedBy>
  <cp:revision>6</cp:revision>
  <dcterms:created xsi:type="dcterms:W3CDTF">2012-10-15T10:54:48Z</dcterms:created>
  <dcterms:modified xsi:type="dcterms:W3CDTF">2012-10-16T08:21:22Z</dcterms:modified>
</cp:coreProperties>
</file>